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6A7C00D-1ACC-423F-95F6-83679D64888A}" type="datetimeFigureOut">
              <a:rPr lang="en-US" smtClean="0"/>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F1D9E1ED-DADF-4A6B-B1CB-37092FD38762}" type="slidenum">
              <a:rPr lang="en-US" smtClean="0"/>
              <a:t>‹#›</a:t>
            </a:fld>
            <a:endParaRPr lang="en-US" dirty="0"/>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A7C00D-1ACC-423F-95F6-83679D64888A}" type="datetimeFigureOut">
              <a:rPr lang="en-US" smtClean="0"/>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D9E1ED-DADF-4A6B-B1CB-37092FD38762}"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6A7C00D-1ACC-423F-95F6-83679D64888A}" type="datetimeFigureOut">
              <a:rPr lang="en-US" smtClean="0"/>
              <a:t>9/8/2020</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D9E1ED-DADF-4A6B-B1CB-37092FD38762}" type="slidenum">
              <a:rPr lang="en-US" smtClean="0"/>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6A7C00D-1ACC-423F-95F6-83679D64888A}" type="datetimeFigureOut">
              <a:rPr lang="en-US" smtClean="0"/>
              <a:t>9/8/2020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D9E1ED-DADF-4A6B-B1CB-37092FD38762}"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6A7C00D-1ACC-423F-95F6-83679D64888A}" type="datetimeFigureOut">
              <a:rPr lang="en-US" smtClean="0"/>
              <a:t>9/8/2020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1D9E1ED-DADF-4A6B-B1CB-37092FD3876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A7C00D-1ACC-423F-95F6-83679D64888A}" type="datetimeFigureOut">
              <a:rPr lang="en-US" smtClean="0"/>
              <a:t>9/8/2020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1D9E1ED-DADF-4A6B-B1CB-37092FD3876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86A7C00D-1ACC-423F-95F6-83679D64888A}" type="datetimeFigureOut">
              <a:rPr lang="en-US" smtClean="0"/>
              <a:t>9/8/2020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1D9E1ED-DADF-4A6B-B1CB-37092FD3876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6A7C00D-1ACC-423F-95F6-83679D64888A}" type="datetimeFigureOut">
              <a:rPr lang="en-US" smtClean="0"/>
              <a:t>9/8/2020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D9E1ED-DADF-4A6B-B1CB-37092FD38762}" type="slidenum">
              <a:rPr lang="en-US" smtClean="0"/>
              <a:t>‹#›</a:t>
            </a:fld>
            <a:endParaRPr lang="en-US"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86A7C00D-1ACC-423F-95F6-83679D64888A}" type="datetimeFigureOut">
              <a:rPr lang="en-US" smtClean="0"/>
              <a:t>9/8/2020</a:t>
            </a:fld>
            <a:endParaRPr lang="en-US" dirty="0"/>
          </a:p>
        </p:txBody>
      </p:sp>
      <p:sp>
        <p:nvSpPr>
          <p:cNvPr id="7" name="Slide Number Placeholder 6"/>
          <p:cNvSpPr>
            <a:spLocks noGrp="1"/>
          </p:cNvSpPr>
          <p:nvPr>
            <p:ph type="sldNum" sz="quarter" idx="12"/>
          </p:nvPr>
        </p:nvSpPr>
        <p:spPr/>
        <p:txBody>
          <a:bodyPr/>
          <a:lstStyle/>
          <a:p>
            <a:fld id="{F1D9E1ED-DADF-4A6B-B1CB-37092FD38762}" type="slidenum">
              <a:rPr lang="en-US" smtClean="0"/>
              <a:t>‹#›</a:t>
            </a:fld>
            <a:endParaRPr lang="en-US" dirty="0"/>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A7C00D-1ACC-423F-95F6-83679D64888A}" type="datetimeFigureOut">
              <a:rPr lang="en-US" smtClean="0"/>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D9E1ED-DADF-4A6B-B1CB-37092FD38762}"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6A7C00D-1ACC-423F-95F6-83679D64888A}" type="datetimeFigureOut">
              <a:rPr lang="en-US" smtClean="0"/>
              <a:t>9/8/2020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D9E1ED-DADF-4A6B-B1CB-37092FD38762}"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86A7C00D-1ACC-423F-95F6-83679D64888A}" type="datetimeFigureOut">
              <a:rPr lang="en-US" smtClean="0"/>
              <a:t>9/8/2020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F1D9E1ED-DADF-4A6B-B1CB-37092FD38762}" type="slidenum">
              <a:rPr lang="en-US" smtClean="0"/>
              <a:t>‹#›</a:t>
            </a:fld>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fontScale="70000" lnSpcReduction="20000"/>
          </a:bodyPr>
          <a:lstStyle/>
          <a:p>
            <a:r>
              <a:rPr lang="en-US" dirty="0" smtClean="0"/>
              <a:t>Course title</a:t>
            </a:r>
          </a:p>
          <a:p>
            <a:r>
              <a:rPr lang="en-US" dirty="0" smtClean="0"/>
              <a:t>Date </a:t>
            </a:r>
            <a:endParaRPr lang="en-US" dirty="0"/>
          </a:p>
        </p:txBody>
      </p:sp>
      <p:sp>
        <p:nvSpPr>
          <p:cNvPr id="2" name="Title 1"/>
          <p:cNvSpPr>
            <a:spLocks noGrp="1"/>
          </p:cNvSpPr>
          <p:nvPr>
            <p:ph type="ctrTitle"/>
          </p:nvPr>
        </p:nvSpPr>
        <p:spPr/>
        <p:txBody>
          <a:bodyPr/>
          <a:lstStyle/>
          <a:p>
            <a:r>
              <a:rPr lang="en-US" dirty="0" smtClean="0"/>
              <a:t>Student’s Name</a:t>
            </a:r>
            <a:endParaRPr lang="en-US" dirty="0"/>
          </a:p>
        </p:txBody>
      </p:sp>
    </p:spTree>
    <p:extLst>
      <p:ext uri="{BB962C8B-B14F-4D97-AF65-F5344CB8AC3E}">
        <p14:creationId xmlns:p14="http://schemas.microsoft.com/office/powerpoint/2010/main" val="3022970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Present Value and Its significance </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sz="2400" dirty="0">
                <a:latin typeface="Times New Roman" pitchFamily="18" charset="0"/>
                <a:cs typeface="Times New Roman" pitchFamily="18" charset="0"/>
              </a:rPr>
              <a:t>The PV takes the future value and applies a discount rate or the interest rate that could be earned if </a:t>
            </a:r>
            <a:r>
              <a:rPr lang="en-US" sz="2400" dirty="0" smtClean="0">
                <a:latin typeface="Times New Roman" pitchFamily="18" charset="0"/>
                <a:cs typeface="Times New Roman" pitchFamily="18" charset="0"/>
              </a:rPr>
              <a:t>invested.</a:t>
            </a:r>
          </a:p>
          <a:p>
            <a:pPr>
              <a:buFont typeface="Wingdings" pitchFamily="2" charset="2"/>
              <a:buChar char="Ø"/>
            </a:pPr>
            <a:r>
              <a:rPr lang="en-US" sz="2400" dirty="0" smtClean="0">
                <a:latin typeface="Times New Roman" pitchFamily="18" charset="0"/>
                <a:cs typeface="Times New Roman" pitchFamily="18" charset="0"/>
              </a:rPr>
              <a:t>Based </a:t>
            </a:r>
            <a:r>
              <a:rPr lang="en-US" sz="2400" dirty="0">
                <a:latin typeface="Times New Roman" pitchFamily="18" charset="0"/>
                <a:cs typeface="Times New Roman" pitchFamily="18" charset="0"/>
              </a:rPr>
              <a:t>on the Analysis of Donovan Enterprises;</a:t>
            </a:r>
          </a:p>
          <a:p>
            <a:pPr>
              <a:buFont typeface="Wingdings" pitchFamily="2" charset="2"/>
              <a:buChar char="v"/>
            </a:pPr>
            <a:r>
              <a:rPr lang="en-US" sz="2400" dirty="0" smtClean="0">
                <a:latin typeface="Times New Roman" pitchFamily="18" charset="0"/>
                <a:cs typeface="Times New Roman" pitchFamily="18" charset="0"/>
              </a:rPr>
              <a:t>Present Value expounds on the current state of Donovan Enterprises.</a:t>
            </a:r>
          </a:p>
          <a:p>
            <a:pPr>
              <a:buFont typeface="Wingdings" pitchFamily="2" charset="2"/>
              <a:buChar char="v"/>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present value </a:t>
            </a:r>
            <a:r>
              <a:rPr lang="en-US" sz="2400" dirty="0" smtClean="0">
                <a:latin typeface="Times New Roman" pitchFamily="18" charset="0"/>
                <a:cs typeface="Times New Roman" pitchFamily="18" charset="0"/>
              </a:rPr>
              <a:t>therefore presents </a:t>
            </a:r>
            <a:r>
              <a:rPr lang="en-US" sz="2400" dirty="0">
                <a:latin typeface="Times New Roman" pitchFamily="18" charset="0"/>
                <a:cs typeface="Times New Roman" pitchFamily="18" charset="0"/>
              </a:rPr>
              <a:t>to us how much the enterprise would need in today's dollars to </a:t>
            </a:r>
            <a:r>
              <a:rPr lang="en-US" sz="2400" dirty="0" smtClean="0">
                <a:latin typeface="Times New Roman" pitchFamily="18" charset="0"/>
                <a:cs typeface="Times New Roman" pitchFamily="18" charset="0"/>
              </a:rPr>
              <a:t>earn. For example, </a:t>
            </a:r>
            <a:r>
              <a:rPr lang="en-US" sz="2400" dirty="0">
                <a:latin typeface="Times New Roman" pitchFamily="18" charset="0"/>
                <a:cs typeface="Times New Roman" pitchFamily="18" charset="0"/>
              </a:rPr>
              <a:t>a Net present Value of  </a:t>
            </a:r>
            <a:r>
              <a:rPr lang="en-US" sz="2400" dirty="0" smtClean="0">
                <a:latin typeface="Times New Roman" pitchFamily="18" charset="0"/>
                <a:cs typeface="Times New Roman" pitchFamily="18" charset="0"/>
              </a:rPr>
              <a:t>Project A $17327.98 and </a:t>
            </a:r>
            <a:r>
              <a:rPr lang="en-US" sz="2400" dirty="0">
                <a:latin typeface="Times New Roman" pitchFamily="18" charset="0"/>
                <a:cs typeface="Times New Roman" pitchFamily="18" charset="0"/>
              </a:rPr>
              <a:t>a Net Present Value of </a:t>
            </a:r>
            <a:r>
              <a:rPr lang="en-US" sz="2400" dirty="0" smtClean="0">
                <a:latin typeface="Times New Roman" pitchFamily="18" charset="0"/>
                <a:cs typeface="Times New Roman" pitchFamily="18" charset="0"/>
              </a:rPr>
              <a:t> Project B $14880.30 in</a:t>
            </a:r>
            <a:r>
              <a:rPr lang="en-US" sz="2400" dirty="0">
                <a:latin typeface="Times New Roman" pitchFamily="18" charset="0"/>
                <a:cs typeface="Times New Roman" pitchFamily="18" charset="0"/>
              </a:rPr>
              <a:t> the </a:t>
            </a:r>
            <a:r>
              <a:rPr lang="en-US" sz="2400" dirty="0" smtClean="0">
                <a:latin typeface="Times New Roman" pitchFamily="18" charset="0"/>
                <a:cs typeface="Times New Roman" pitchFamily="18" charset="0"/>
              </a:rPr>
              <a:t>next </a:t>
            </a:r>
            <a:r>
              <a:rPr lang="en-US" sz="2400" dirty="0">
                <a:latin typeface="Times New Roman" pitchFamily="18" charset="0"/>
                <a:cs typeface="Times New Roman" pitchFamily="18" charset="0"/>
              </a:rPr>
              <a:t>4 years  at the Rate of 8% </a:t>
            </a:r>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future</a:t>
            </a:r>
          </a:p>
        </p:txBody>
      </p:sp>
    </p:spTree>
    <p:extLst>
      <p:ext uri="{BB962C8B-B14F-4D97-AF65-F5344CB8AC3E}">
        <p14:creationId xmlns:p14="http://schemas.microsoft.com/office/powerpoint/2010/main" val="327687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60672" cy="1039427"/>
          </a:xfrm>
        </p:spPr>
        <p:txBody>
          <a:bodyPr>
            <a:normAutofit/>
          </a:bodyPr>
          <a:lstStyle/>
          <a:p>
            <a:r>
              <a:rPr lang="en-US" sz="2800" dirty="0" smtClean="0">
                <a:latin typeface="Times New Roman" pitchFamily="18" charset="0"/>
                <a:cs typeface="Times New Roman" pitchFamily="18" charset="0"/>
              </a:rPr>
              <a:t>Project to be Adopted Based on NPV</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13855" y="1143000"/>
            <a:ext cx="9220200" cy="6477000"/>
          </a:xfrm>
        </p:spPr>
        <p:txBody>
          <a:bodyPr>
            <a:noAutofit/>
          </a:bodyPr>
          <a:lstStyle/>
          <a:p>
            <a:pPr>
              <a:buFont typeface="Wingdings" pitchFamily="2" charset="2"/>
              <a:buChar char="Ø"/>
            </a:pPr>
            <a:r>
              <a:rPr lang="en-US" sz="2400" dirty="0">
                <a:latin typeface="Times New Roman" pitchFamily="18" charset="0"/>
                <a:cs typeface="Times New Roman" pitchFamily="18" charset="0"/>
              </a:rPr>
              <a:t>In most Instances, stakeholders will prefer Investing money in projects  that they are assured of higher returns and this is done by discounting back Cash flow from future years to the present to find their </a:t>
            </a:r>
            <a:r>
              <a:rPr lang="en-US" sz="2400" dirty="0" smtClean="0">
                <a:latin typeface="Times New Roman" pitchFamily="18" charset="0"/>
                <a:cs typeface="Times New Roman" pitchFamily="18" charset="0"/>
              </a:rPr>
              <a:t>worth.</a:t>
            </a:r>
          </a:p>
          <a:p>
            <a:pPr>
              <a:buFont typeface="Wingdings" pitchFamily="2" charset="2"/>
              <a:buChar char="Ø"/>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two projects therefore presented different Net present values which are subject to Analysis. Based on the two  Projects Stockholders can see clearly how much  project  and A and B will contribute to their </a:t>
            </a:r>
            <a:r>
              <a:rPr lang="en-US" sz="2400" dirty="0" smtClean="0">
                <a:latin typeface="Times New Roman" pitchFamily="18" charset="0"/>
                <a:cs typeface="Times New Roman" pitchFamily="18" charset="0"/>
              </a:rPr>
              <a:t>value.</a:t>
            </a:r>
          </a:p>
          <a:p>
            <a:pPr>
              <a:buFont typeface="Wingdings" pitchFamily="2" charset="2"/>
              <a:buChar char="Ø"/>
            </a:pPr>
            <a:r>
              <a:rPr lang="en-US" sz="2400" dirty="0" smtClean="0">
                <a:latin typeface="Times New Roman" pitchFamily="18" charset="0"/>
                <a:cs typeface="Times New Roman" pitchFamily="18" charset="0"/>
              </a:rPr>
              <a:t>Project A, </a:t>
            </a:r>
            <a:r>
              <a:rPr lang="en-US" sz="2400" dirty="0">
                <a:latin typeface="Times New Roman" pitchFamily="18" charset="0"/>
                <a:cs typeface="Times New Roman" pitchFamily="18" charset="0"/>
              </a:rPr>
              <a:t>had a Net present value of $17327.98 while Project B on the other hand is expected to produce a Net Present Value of $</a:t>
            </a:r>
            <a:r>
              <a:rPr lang="en-US" sz="2400" dirty="0" smtClean="0">
                <a:latin typeface="Times New Roman" pitchFamily="18" charset="0"/>
                <a:cs typeface="Times New Roman" pitchFamily="18" charset="0"/>
              </a:rPr>
              <a:t>14880.30.</a:t>
            </a:r>
          </a:p>
          <a:p>
            <a:pPr>
              <a:buFont typeface="Wingdings" pitchFamily="2" charset="2"/>
              <a:buChar char="Ø"/>
            </a:pPr>
            <a:r>
              <a:rPr lang="en-US" sz="2400" dirty="0" smtClean="0">
                <a:latin typeface="Times New Roman" pitchFamily="18" charset="0"/>
                <a:cs typeface="Times New Roman" pitchFamily="18" charset="0"/>
              </a:rPr>
              <a:t>This </a:t>
            </a:r>
            <a:r>
              <a:rPr lang="en-US" sz="2400" dirty="0">
                <a:latin typeface="Times New Roman" pitchFamily="18" charset="0"/>
                <a:cs typeface="Times New Roman" pitchFamily="18" charset="0"/>
              </a:rPr>
              <a:t>therefore implies that , Investing in Project A will result into higher Net Present </a:t>
            </a:r>
            <a:r>
              <a:rPr lang="en-US" sz="2400" dirty="0" smtClean="0">
                <a:latin typeface="Times New Roman" pitchFamily="18" charset="0"/>
                <a:cs typeface="Times New Roman" pitchFamily="18" charset="0"/>
              </a:rPr>
              <a:t>Value.</a:t>
            </a:r>
          </a:p>
          <a:p>
            <a:pPr>
              <a:buFont typeface="Wingdings" pitchFamily="2" charset="2"/>
              <a:buChar char="Ø"/>
            </a:pPr>
            <a:r>
              <a:rPr lang="en-US" sz="2400" dirty="0" smtClean="0">
                <a:latin typeface="Times New Roman" pitchFamily="18" charset="0"/>
                <a:cs typeface="Times New Roman" pitchFamily="18" charset="0"/>
              </a:rPr>
              <a:t>Hence</a:t>
            </a:r>
            <a:r>
              <a:rPr lang="en-US" sz="2400" dirty="0">
                <a:latin typeface="Times New Roman" pitchFamily="18" charset="0"/>
                <a:cs typeface="Times New Roman" pitchFamily="18" charset="0"/>
              </a:rPr>
              <a:t>, Project A should be accepted because it has a more higher Net Present Value as compared to Project B which is slightly lower.</a:t>
            </a:r>
          </a:p>
          <a:p>
            <a:pPr marL="0" indent="0">
              <a:buNone/>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593881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Project to be Adopted Based on IRR</a:t>
            </a:r>
            <a:endParaRPr lang="en-US" dirty="0"/>
          </a:p>
        </p:txBody>
      </p:sp>
      <p:sp>
        <p:nvSpPr>
          <p:cNvPr id="3" name="Content Placeholder 2"/>
          <p:cNvSpPr>
            <a:spLocks noGrp="1"/>
          </p:cNvSpPr>
          <p:nvPr>
            <p:ph idx="1"/>
          </p:nvPr>
        </p:nvSpPr>
        <p:spPr/>
        <p:txBody>
          <a:bodyPr>
            <a:noAutofit/>
          </a:bodyPr>
          <a:lstStyle/>
          <a:p>
            <a:pPr>
              <a:lnSpc>
                <a:spcPct val="150000"/>
              </a:lnSpc>
              <a:buFont typeface="Wingdings" pitchFamily="2" charset="2"/>
              <a:buChar char="Ø"/>
            </a:pPr>
            <a:r>
              <a:rPr lang="en-US" sz="2400" dirty="0">
                <a:latin typeface="Times New Roman" pitchFamily="18" charset="0"/>
                <a:cs typeface="Times New Roman" pitchFamily="18" charset="0"/>
              </a:rPr>
              <a:t>The Internal Rate of Return </a:t>
            </a:r>
            <a:r>
              <a:rPr lang="en-US" dirty="0" smtClean="0">
                <a:latin typeface="Times New Roman" pitchFamily="18" charset="0"/>
                <a:cs typeface="Times New Roman" pitchFamily="18" charset="0"/>
              </a:rPr>
              <a:t>stands out to be </a:t>
            </a:r>
            <a:r>
              <a:rPr lang="en-US" sz="2400" dirty="0" smtClean="0">
                <a:latin typeface="Times New Roman" pitchFamily="18" charset="0"/>
                <a:cs typeface="Times New Roman" pitchFamily="18" charset="0"/>
              </a:rPr>
              <a:t>one </a:t>
            </a:r>
            <a:r>
              <a:rPr lang="en-US" sz="2400" dirty="0">
                <a:latin typeface="Times New Roman" pitchFamily="18" charset="0"/>
                <a:cs typeface="Times New Roman" pitchFamily="18" charset="0"/>
              </a:rPr>
              <a:t>of  </a:t>
            </a:r>
            <a:r>
              <a:rPr lang="en-US" sz="2400" dirty="0" smtClean="0">
                <a:latin typeface="Times New Roman" pitchFamily="18" charset="0"/>
                <a:cs typeface="Times New Roman" pitchFamily="18" charset="0"/>
              </a:rPr>
              <a:t>the possible  </a:t>
            </a:r>
            <a:r>
              <a:rPr lang="en-US" sz="2400" dirty="0">
                <a:latin typeface="Times New Roman" pitchFamily="18" charset="0"/>
                <a:cs typeface="Times New Roman" pitchFamily="18" charset="0"/>
              </a:rPr>
              <a:t>way of judging an investment of any project before one can decide to commit into </a:t>
            </a:r>
            <a:r>
              <a:rPr lang="en-US" sz="2400" dirty="0" smtClean="0">
                <a:latin typeface="Times New Roman" pitchFamily="18" charset="0"/>
                <a:cs typeface="Times New Roman" pitchFamily="18" charset="0"/>
              </a:rPr>
              <a:t>it</a:t>
            </a:r>
            <a:r>
              <a:rPr lang="en-US"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0" indent="0">
              <a:lnSpc>
                <a:spcPct val="150000"/>
              </a:lnSpc>
              <a:buNone/>
            </a:pPr>
            <a:r>
              <a:rPr lang="en-US" sz="2400" dirty="0" smtClean="0">
                <a:latin typeface="Times New Roman" pitchFamily="18" charset="0"/>
                <a:cs typeface="Times New Roman" pitchFamily="18" charset="0"/>
              </a:rPr>
              <a:t>For example, Given </a:t>
            </a:r>
            <a:r>
              <a:rPr lang="en-US" sz="2400" dirty="0">
                <a:latin typeface="Times New Roman" pitchFamily="18" charset="0"/>
                <a:cs typeface="Times New Roman" pitchFamily="18" charset="0"/>
              </a:rPr>
              <a:t>Project A </a:t>
            </a:r>
            <a:r>
              <a:rPr lang="en-US" sz="2400" dirty="0" smtClean="0">
                <a:latin typeface="Times New Roman" pitchFamily="18" charset="0"/>
                <a:cs typeface="Times New Roman" pitchFamily="18" charset="0"/>
              </a:rPr>
              <a:t>IRR  as 10</a:t>
            </a:r>
            <a:r>
              <a:rPr lang="en-US" sz="2400" dirty="0">
                <a:latin typeface="Times New Roman" pitchFamily="18" charset="0"/>
                <a:cs typeface="Times New Roman" pitchFamily="18" charset="0"/>
              </a:rPr>
              <a:t>%  and Project B  IRR as 12%</a:t>
            </a:r>
          </a:p>
          <a:p>
            <a:pPr>
              <a:lnSpc>
                <a:spcPct val="150000"/>
              </a:lnSpc>
              <a:buFont typeface="Wingdings" pitchFamily="2" charset="2"/>
              <a:buChar char="Ø"/>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Project B should be  adopted because it provides the most Minimum discount rate that management uses to Identify what capital Investments or future projects should.</a:t>
            </a:r>
          </a:p>
        </p:txBody>
      </p:sp>
    </p:spTree>
    <p:extLst>
      <p:ext uri="{BB962C8B-B14F-4D97-AF65-F5344CB8AC3E}">
        <p14:creationId xmlns:p14="http://schemas.microsoft.com/office/powerpoint/2010/main" val="1187925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Most Preferred Method.</a:t>
            </a:r>
            <a:endParaRPr lang="en-US" dirty="0"/>
          </a:p>
        </p:txBody>
      </p:sp>
      <p:sp>
        <p:nvSpPr>
          <p:cNvPr id="3" name="Content Placeholder 2"/>
          <p:cNvSpPr>
            <a:spLocks noGrp="1"/>
          </p:cNvSpPr>
          <p:nvPr>
            <p:ph idx="1"/>
          </p:nvPr>
        </p:nvSpPr>
        <p:spPr>
          <a:xfrm>
            <a:off x="457200" y="1600200"/>
            <a:ext cx="8229600" cy="5638800"/>
          </a:xfrm>
        </p:spPr>
        <p:txBody>
          <a:bodyPr>
            <a:noAutofit/>
          </a:bodyPr>
          <a:lstStyle/>
          <a:p>
            <a:pPr>
              <a:buFont typeface="Wingdings" pitchFamily="2" charset="2"/>
              <a:buChar char="Ø"/>
            </a:pPr>
            <a:r>
              <a:rPr lang="en-US" sz="2400" dirty="0">
                <a:latin typeface="Times New Roman" pitchFamily="18" charset="0"/>
                <a:cs typeface="Times New Roman" pitchFamily="18" charset="0"/>
              </a:rPr>
              <a:t>Based on the </a:t>
            </a:r>
            <a:r>
              <a:rPr lang="en-US" sz="2400" dirty="0" smtClean="0">
                <a:latin typeface="Times New Roman" pitchFamily="18" charset="0"/>
                <a:cs typeface="Times New Roman" pitchFamily="18" charset="0"/>
              </a:rPr>
              <a:t>Methods used in the analysis, the </a:t>
            </a:r>
            <a:r>
              <a:rPr lang="en-US" sz="2400" dirty="0">
                <a:latin typeface="Times New Roman" pitchFamily="18" charset="0"/>
                <a:cs typeface="Times New Roman" pitchFamily="18" charset="0"/>
              </a:rPr>
              <a:t>NPV can be considered to be the most preferred method compared to </a:t>
            </a:r>
            <a:r>
              <a:rPr lang="en-US" sz="2400" dirty="0" smtClean="0">
                <a:latin typeface="Times New Roman" pitchFamily="18" charset="0"/>
                <a:cs typeface="Times New Roman" pitchFamily="18" charset="0"/>
              </a:rPr>
              <a:t>IRR.</a:t>
            </a:r>
          </a:p>
          <a:p>
            <a:pPr>
              <a:buFont typeface="Wingdings" pitchFamily="2" charset="2"/>
              <a:buChar char="Ø"/>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NPV method assumes that cash flows will be reinvested near or at the project’s current cost of capital, while the IRR method assumes that the firm can reinvest cash flows at the project’s </a:t>
            </a:r>
            <a:r>
              <a:rPr lang="en-US" sz="2400" dirty="0" smtClean="0">
                <a:latin typeface="Times New Roman" pitchFamily="18" charset="0"/>
                <a:cs typeface="Times New Roman" pitchFamily="18" charset="0"/>
              </a:rPr>
              <a:t>IRR </a:t>
            </a:r>
            <a:r>
              <a:rPr lang="en-US" sz="2400" dirty="0" smtClean="0">
                <a:latin typeface="Times New Roman" pitchFamily="18" charset="0"/>
                <a:cs typeface="Times New Roman" pitchFamily="18" charset="0"/>
              </a:rPr>
              <a:t>IRR(</a:t>
            </a:r>
            <a:r>
              <a:rPr lang="en-US" sz="2400" dirty="0" smtClean="0"/>
              <a:t>Brigham &amp; Houston, 2012).</a:t>
            </a: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assumption that the firm will reinvest its cash flows at the current cost of capital is more realistic than the assumption that cash flows can be reinvested at the projects </a:t>
            </a:r>
            <a:r>
              <a:rPr lang="en-US" sz="2400" dirty="0" smtClean="0">
                <a:latin typeface="Times New Roman" pitchFamily="18" charset="0"/>
                <a:cs typeface="Times New Roman" pitchFamily="18" charset="0"/>
              </a:rPr>
              <a:t>IRR(</a:t>
            </a:r>
            <a:r>
              <a:rPr lang="en-US" sz="2400" dirty="0" smtClean="0"/>
              <a:t>Brigham &amp; Houston, 2012).</a:t>
            </a: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This </a:t>
            </a:r>
            <a:r>
              <a:rPr lang="en-US" sz="2400" dirty="0">
                <a:latin typeface="Times New Roman" pitchFamily="18" charset="0"/>
                <a:cs typeface="Times New Roman" pitchFamily="18" charset="0"/>
              </a:rPr>
              <a:t>is </a:t>
            </a:r>
            <a:r>
              <a:rPr lang="en-US" sz="2400" dirty="0" smtClean="0">
                <a:latin typeface="Times New Roman" pitchFamily="18" charset="0"/>
                <a:cs typeface="Times New Roman" pitchFamily="18" charset="0"/>
              </a:rPr>
              <a:t>so because ,the </a:t>
            </a:r>
            <a:r>
              <a:rPr lang="en-US" sz="2400" dirty="0">
                <a:latin typeface="Times New Roman" pitchFamily="18" charset="0"/>
                <a:cs typeface="Times New Roman" pitchFamily="18" charset="0"/>
              </a:rPr>
              <a:t>IRR may not reflect the true rate at which cash flows can be </a:t>
            </a:r>
            <a:r>
              <a:rPr lang="en-US" sz="2400" dirty="0" smtClean="0">
                <a:latin typeface="Times New Roman" pitchFamily="18" charset="0"/>
                <a:cs typeface="Times New Roman" pitchFamily="18" charset="0"/>
              </a:rPr>
              <a:t>reinvested in the scenario of the two projects.</a:t>
            </a:r>
          </a:p>
        </p:txBody>
      </p:sp>
    </p:spTree>
    <p:extLst>
      <p:ext uri="{BB962C8B-B14F-4D97-AF65-F5344CB8AC3E}">
        <p14:creationId xmlns:p14="http://schemas.microsoft.com/office/powerpoint/2010/main" val="820472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Project  A is the best Investment Opportunity.</a:t>
            </a:r>
            <a:endParaRPr lang="en-US" dirty="0"/>
          </a:p>
        </p:txBody>
      </p:sp>
      <p:sp>
        <p:nvSpPr>
          <p:cNvPr id="3" name="Content Placeholder 2"/>
          <p:cNvSpPr>
            <a:spLocks noGrp="1"/>
          </p:cNvSpPr>
          <p:nvPr>
            <p:ph idx="1"/>
          </p:nvPr>
        </p:nvSpPr>
        <p:spPr/>
        <p:txBody>
          <a:bodyPr>
            <a:normAutofit lnSpcReduction="10000"/>
          </a:bodyPr>
          <a:lstStyle/>
          <a:p>
            <a:pPr>
              <a:lnSpc>
                <a:spcPct val="200000"/>
              </a:lnSpc>
              <a:buFont typeface="Wingdings" pitchFamily="2" charset="2"/>
              <a:buChar char="Ø"/>
            </a:pPr>
            <a:r>
              <a:rPr lang="en-US" sz="2400" dirty="0">
                <a:latin typeface="Times New Roman" pitchFamily="18" charset="0"/>
                <a:cs typeface="Times New Roman" pitchFamily="18" charset="0"/>
              </a:rPr>
              <a:t>Because of the NPV method uses current cost of capital and the assumptions used under this approach is more realistic, hence we will recommend to choose NPV method rather than </a:t>
            </a:r>
            <a:r>
              <a:rPr lang="en-US" sz="2400" dirty="0" smtClean="0">
                <a:latin typeface="Times New Roman" pitchFamily="18" charset="0"/>
                <a:cs typeface="Times New Roman" pitchFamily="18" charset="0"/>
              </a:rPr>
              <a:t>IRR.</a:t>
            </a:r>
          </a:p>
          <a:p>
            <a:pPr>
              <a:lnSpc>
                <a:spcPct val="200000"/>
              </a:lnSpc>
              <a:buFont typeface="Wingdings" pitchFamily="2" charset="2"/>
              <a:buChar char="Ø"/>
            </a:pPr>
            <a:r>
              <a:rPr lang="en-US" sz="2400" dirty="0" smtClean="0">
                <a:latin typeface="Times New Roman" pitchFamily="18" charset="0"/>
                <a:cs typeface="Times New Roman" pitchFamily="18" charset="0"/>
              </a:rPr>
              <a:t>They </a:t>
            </a:r>
            <a:r>
              <a:rPr lang="en-US" sz="2400" dirty="0">
                <a:latin typeface="Times New Roman" pitchFamily="18" charset="0"/>
                <a:cs typeface="Times New Roman" pitchFamily="18" charset="0"/>
              </a:rPr>
              <a:t>should therefore Invest in Project A because it has a bother a higher rate of Return as compared to project B. </a:t>
            </a:r>
          </a:p>
        </p:txBody>
      </p:sp>
    </p:spTree>
    <p:extLst>
      <p:ext uri="{BB962C8B-B14F-4D97-AF65-F5344CB8AC3E}">
        <p14:creationId xmlns:p14="http://schemas.microsoft.com/office/powerpoint/2010/main" val="670521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References </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457200">
              <a:lnSpc>
                <a:spcPct val="200000"/>
              </a:lnSpc>
              <a:buNone/>
            </a:pPr>
            <a:r>
              <a:rPr lang="en-US" sz="2400" dirty="0"/>
              <a:t>Brigham, E. F., &amp; Houston, J. F. (2012). </a:t>
            </a:r>
            <a:r>
              <a:rPr lang="en-US" sz="2400" i="1" dirty="0"/>
              <a:t>Fundamentals of financial management</a:t>
            </a:r>
            <a:r>
              <a:rPr lang="en-US" sz="2400" dirty="0"/>
              <a:t>. </a:t>
            </a:r>
            <a:r>
              <a:rPr lang="en-US" sz="2400" dirty="0"/>
              <a:t>Cengage</a:t>
            </a:r>
            <a:r>
              <a:rPr lang="en-US" sz="2400" dirty="0"/>
              <a:t> Learning.</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7902172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94</TotalTime>
  <Words>406</Words>
  <Application>Microsoft Office PowerPoint</Application>
  <PresentationFormat>On-screen Show (4:3)</PresentationFormat>
  <Paragraphs>28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Apothecary</vt:lpstr>
      <vt:lpstr>Student’s Name</vt:lpstr>
      <vt:lpstr>Present Value and Its significance </vt:lpstr>
      <vt:lpstr>Project to be Adopted Based on NPV</vt:lpstr>
      <vt:lpstr>Project to be Adopted Based on IRR</vt:lpstr>
      <vt:lpstr>Most Preferred Method.</vt:lpstr>
      <vt:lpstr>Why Project  A is the best Investment Opportunity.</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10</cp:revision>
  <dcterms:created xsi:type="dcterms:W3CDTF">2020-09-07T22:43:28Z</dcterms:created>
  <dcterms:modified xsi:type="dcterms:W3CDTF">2020-09-08T00:17:57Z</dcterms:modified>
</cp:coreProperties>
</file>